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68" r:id="rId4"/>
    <p:sldId id="272" r:id="rId5"/>
    <p:sldId id="273" r:id="rId6"/>
    <p:sldId id="274" r:id="rId7"/>
    <p:sldId id="262" r:id="rId8"/>
    <p:sldId id="260" r:id="rId9"/>
    <p:sldId id="263" r:id="rId10"/>
    <p:sldId id="265" r:id="rId11"/>
    <p:sldId id="267" r:id="rId12"/>
    <p:sldId id="270" r:id="rId13"/>
    <p:sldId id="261" r:id="rId14"/>
    <p:sldId id="269" r:id="rId15"/>
    <p:sldId id="266" r:id="rId16"/>
    <p:sldId id="259" r:id="rId17"/>
    <p:sldId id="275" r:id="rId18"/>
    <p:sldId id="276" r:id="rId19"/>
    <p:sldId id="277" r:id="rId20"/>
    <p:sldId id="278" r:id="rId21"/>
    <p:sldId id="279" r:id="rId22"/>
    <p:sldId id="280" r:id="rId23"/>
    <p:sldId id="28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998" autoAdjust="0"/>
  </p:normalViewPr>
  <p:slideViewPr>
    <p:cSldViewPr showGuides="1">
      <p:cViewPr varScale="1">
        <p:scale>
          <a:sx n="67" d="100"/>
          <a:sy n="67" d="100"/>
        </p:scale>
        <p:origin x="139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6CF9-3F98-4A42-8CE2-F71A82213789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040F9EE-CBFD-4F32-B090-C103BA087D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6CF9-3F98-4A42-8CE2-F71A82213789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0F9EE-CBFD-4F32-B090-C103BA087D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6CF9-3F98-4A42-8CE2-F71A82213789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0F9EE-CBFD-4F32-B090-C103BA087D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6CF9-3F98-4A42-8CE2-F71A82213789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040F9EE-CBFD-4F32-B090-C103BA087D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6CF9-3F98-4A42-8CE2-F71A82213789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0F9EE-CBFD-4F32-B090-C103BA087DF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6CF9-3F98-4A42-8CE2-F71A82213789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0F9EE-CBFD-4F32-B090-C103BA087D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6CF9-3F98-4A42-8CE2-F71A82213789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040F9EE-CBFD-4F32-B090-C103BA087DF9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6CF9-3F98-4A42-8CE2-F71A82213789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0F9EE-CBFD-4F32-B090-C103BA087D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6CF9-3F98-4A42-8CE2-F71A82213789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0F9EE-CBFD-4F32-B090-C103BA087D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6CF9-3F98-4A42-8CE2-F71A82213789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0F9EE-CBFD-4F32-B090-C103BA087DF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6CF9-3F98-4A42-8CE2-F71A82213789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0F9EE-CBFD-4F32-B090-C103BA087DF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0466CF9-3F98-4A42-8CE2-F71A82213789}" type="datetimeFigureOut">
              <a:rPr lang="ru-RU" smtClean="0"/>
              <a:t>24.05.2017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040F9EE-CBFD-4F32-B090-C103BA087DF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11" Type="http://schemas.openxmlformats.org/officeDocument/2006/relationships/image" Target="../media/image41.jpeg"/><Relationship Id="rId5" Type="http://schemas.openxmlformats.org/officeDocument/2006/relationships/image" Target="../media/image35.jpeg"/><Relationship Id="rId10" Type="http://schemas.openxmlformats.org/officeDocument/2006/relationships/image" Target="../media/image40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13" Type="http://schemas.openxmlformats.org/officeDocument/2006/relationships/image" Target="../media/image66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12" Type="http://schemas.openxmlformats.org/officeDocument/2006/relationships/image" Target="../media/image65.jpeg"/><Relationship Id="rId2" Type="http://schemas.openxmlformats.org/officeDocument/2006/relationships/image" Target="../media/image55.jpeg"/><Relationship Id="rId16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11" Type="http://schemas.openxmlformats.org/officeDocument/2006/relationships/image" Target="../media/image64.jpeg"/><Relationship Id="rId5" Type="http://schemas.openxmlformats.org/officeDocument/2006/relationships/image" Target="../media/image58.jpeg"/><Relationship Id="rId15" Type="http://schemas.openxmlformats.org/officeDocument/2006/relationships/image" Target="../media/image68.jpeg"/><Relationship Id="rId10" Type="http://schemas.openxmlformats.org/officeDocument/2006/relationships/image" Target="../media/image63.jpeg"/><Relationship Id="rId4" Type="http://schemas.openxmlformats.org/officeDocument/2006/relationships/image" Target="../media/image57.jpeg"/><Relationship Id="rId9" Type="http://schemas.openxmlformats.org/officeDocument/2006/relationships/image" Target="../media/image62.jpeg"/><Relationship Id="rId14" Type="http://schemas.openxmlformats.org/officeDocument/2006/relationships/image" Target="../media/image6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13" Type="http://schemas.openxmlformats.org/officeDocument/2006/relationships/image" Target="../media/image81.jpeg"/><Relationship Id="rId3" Type="http://schemas.openxmlformats.org/officeDocument/2006/relationships/image" Target="../media/image71.jpeg"/><Relationship Id="rId7" Type="http://schemas.openxmlformats.org/officeDocument/2006/relationships/image" Target="../media/image75.jpeg"/><Relationship Id="rId12" Type="http://schemas.openxmlformats.org/officeDocument/2006/relationships/image" Target="../media/image80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jpeg"/><Relationship Id="rId11" Type="http://schemas.openxmlformats.org/officeDocument/2006/relationships/image" Target="../media/image79.jpeg"/><Relationship Id="rId5" Type="http://schemas.openxmlformats.org/officeDocument/2006/relationships/image" Target="../media/image73.jpeg"/><Relationship Id="rId10" Type="http://schemas.openxmlformats.org/officeDocument/2006/relationships/image" Target="../media/image78.jpeg"/><Relationship Id="rId4" Type="http://schemas.openxmlformats.org/officeDocument/2006/relationships/image" Target="../media/image72.jpeg"/><Relationship Id="rId9" Type="http://schemas.openxmlformats.org/officeDocument/2006/relationships/image" Target="../media/image7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1608" y="2780928"/>
            <a:ext cx="8504624" cy="1384995"/>
          </a:xfrm>
          <a:prstGeom prst="rect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2800" b="1" cap="all" dirty="0" smtClean="0">
                <a:ln/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ОРГАНИЗАЦИЯ ЛЕТНЕГО ОТДЫХА </a:t>
            </a:r>
          </a:p>
          <a:p>
            <a:pPr algn="ctr"/>
            <a:r>
              <a:rPr lang="ru-RU" sz="2800" b="1" cap="all" dirty="0" smtClean="0">
                <a:ln/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В ВОЕННО - ПАТРИОТИЧЕСКОМ ЛАГЕРЕ «</a:t>
            </a:r>
            <a:r>
              <a:rPr lang="ru-RU" sz="2800" b="1" cap="all" dirty="0" err="1" smtClean="0">
                <a:ln/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СТАЛкЕР</a:t>
            </a:r>
            <a:r>
              <a:rPr lang="ru-RU" sz="2800" b="1" cap="all" dirty="0" smtClean="0">
                <a:ln/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2800" b="1" cap="all" dirty="0">
              <a:ln/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9688" y="404664"/>
            <a:ext cx="874846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Государственное бюджетное общеобразовательное учреждение </a:t>
            </a:r>
            <a:r>
              <a:rPr lang="ru-RU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"Казанская кадетская школа-интернат им. Героя Советского Союза Б.К. Кузнецова" </a:t>
            </a:r>
          </a:p>
        </p:txBody>
      </p:sp>
    </p:spTree>
    <p:extLst>
      <p:ext uri="{BB962C8B-B14F-4D97-AF65-F5344CB8AC3E}">
        <p14:creationId xmlns:p14="http://schemas.microsoft.com/office/powerpoint/2010/main" val="225403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0907" y="85613"/>
            <a:ext cx="8452122" cy="461665"/>
          </a:xfrm>
          <a:prstGeom prst="rect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УЧИМСЯ ВОЕННОМУ ДЕЛУ НАСТОЯЩИМ ОБРАЗОМ!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06" y="2728482"/>
            <a:ext cx="3560740" cy="2373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715" y="547278"/>
            <a:ext cx="3628749" cy="24191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7776" y="519264"/>
            <a:ext cx="4384389" cy="2922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939" y="3237745"/>
            <a:ext cx="4513926" cy="30092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227" y="2154991"/>
            <a:ext cx="3807782" cy="25385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191" y="4645610"/>
            <a:ext cx="3454710" cy="230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675" y="4531231"/>
            <a:ext cx="3457221" cy="23048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8724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884" y="908720"/>
            <a:ext cx="2966603" cy="19777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2380" y="586355"/>
            <a:ext cx="3444705" cy="2296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61838"/>
            <a:ext cx="2389910" cy="1593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867" y="2607893"/>
            <a:ext cx="3201704" cy="21344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762" y="2499371"/>
            <a:ext cx="3448267" cy="2298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503" y="4700501"/>
            <a:ext cx="3074710" cy="20498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1297" y="4568905"/>
            <a:ext cx="3022493" cy="2014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227" y="4870656"/>
            <a:ext cx="2354774" cy="15698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715" y="5179995"/>
            <a:ext cx="2645247" cy="17634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7" y="883908"/>
            <a:ext cx="2835794" cy="18905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/>
          <p:cNvSpPr txBox="1"/>
          <p:nvPr/>
        </p:nvSpPr>
        <p:spPr>
          <a:xfrm>
            <a:off x="1889983" y="85613"/>
            <a:ext cx="5153975" cy="707886"/>
          </a:xfrm>
          <a:prstGeom prst="rect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ВЕСЁЛЫЕ СТАРТЫ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54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00808"/>
            <a:ext cx="8179022" cy="460206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90427" y="332656"/>
            <a:ext cx="41046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Игра «</a:t>
            </a:r>
            <a:r>
              <a:rPr lang="ru-RU" sz="3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Бампербол</a:t>
            </a: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46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Лагерь Сталкер 2015\21. Сплав 22.06.15\DSC_04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282322"/>
            <a:ext cx="2992016" cy="19946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Лагерь Сталкер 2015\21. Сплав 22.06.15\DSC_04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523" y="1465984"/>
            <a:ext cx="2992016" cy="19946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:\Лагерь Сталкер 2015\21. Сплав 22.06.15\DSC_04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804" y="4005064"/>
            <a:ext cx="3022380" cy="20149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F:\Лагерь Сталкер 2015\21. Сплав 22.06.15\DSC_046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40" y="1290307"/>
            <a:ext cx="2992016" cy="19946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F:\Лагерь Сталкер 2015\21. Сплав 22.06.15\DSC_051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850" y="1772816"/>
            <a:ext cx="3348373" cy="22322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F:\Лагерь Сталкер 2015\21. Сплав 22.06.15\DSC_051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19" y="3284984"/>
            <a:ext cx="2992016" cy="19946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27784" y="620688"/>
            <a:ext cx="4248472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СПЛАВ ПО РЕКЕ МЕША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8093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188641"/>
            <a:ext cx="6629449" cy="646331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ДЕНЬ ПАМЯТИ И СКОРБИ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172" y="4368706"/>
            <a:ext cx="3491880" cy="26189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13" t="26900" r="35825" b="36350"/>
          <a:stretch/>
        </p:blipFill>
        <p:spPr>
          <a:xfrm>
            <a:off x="-198276" y="834972"/>
            <a:ext cx="3096344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372" y="845793"/>
            <a:ext cx="3635896" cy="24239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812" y="2314508"/>
            <a:ext cx="4032448" cy="2688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924944"/>
            <a:ext cx="3116794" cy="2077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20404"/>
            <a:ext cx="3116794" cy="23375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8387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60803">
            <a:off x="-21190" y="3510583"/>
            <a:ext cx="2462906" cy="16419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5864">
            <a:off x="2539679" y="2768382"/>
            <a:ext cx="2170037" cy="14466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5663">
            <a:off x="3331927" y="5305704"/>
            <a:ext cx="2065192" cy="13859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7962">
            <a:off x="41384" y="5025149"/>
            <a:ext cx="2291372" cy="14535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4274111"/>
            <a:ext cx="2015836" cy="25148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4620">
            <a:off x="6357099" y="3378411"/>
            <a:ext cx="2510178" cy="16734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85596">
            <a:off x="-85673" y="1589287"/>
            <a:ext cx="2501399" cy="166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0817">
            <a:off x="6985956" y="5469680"/>
            <a:ext cx="2077998" cy="13853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9907">
            <a:off x="6607806" y="1981884"/>
            <a:ext cx="2078182" cy="13854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6220">
            <a:off x="2263177" y="1674901"/>
            <a:ext cx="2238888" cy="1492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3648">
            <a:off x="3998742" y="3848523"/>
            <a:ext cx="2146517" cy="1431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786" y="5105719"/>
            <a:ext cx="2228154" cy="14854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028" y="2240533"/>
            <a:ext cx="2367863" cy="15785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494" y="985471"/>
            <a:ext cx="2080957" cy="1387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757" y="1091476"/>
            <a:ext cx="1705726" cy="1137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TextBox 17"/>
          <p:cNvSpPr txBox="1"/>
          <p:nvPr/>
        </p:nvSpPr>
        <p:spPr>
          <a:xfrm>
            <a:off x="2309979" y="263908"/>
            <a:ext cx="4248472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 ДОСУГ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9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02022" y="188641"/>
            <a:ext cx="8690458" cy="6027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Концерт, костер и салют. Закрытие смены 27 июня</a:t>
            </a: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914815"/>
            <a:ext cx="2452255" cy="1634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35" y="873252"/>
            <a:ext cx="2514600" cy="1676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690" y="1124744"/>
            <a:ext cx="3016338" cy="2010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011" y="2515644"/>
            <a:ext cx="3098225" cy="20654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96" y="2457488"/>
            <a:ext cx="2372677" cy="1581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6822" y="4353018"/>
            <a:ext cx="2479319" cy="1652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1" y="3743180"/>
            <a:ext cx="2575914" cy="1717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4353017"/>
            <a:ext cx="2653657" cy="1769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43" y="5237570"/>
            <a:ext cx="2430644" cy="1620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459" y="5005165"/>
            <a:ext cx="2388281" cy="15921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835" y="3031987"/>
            <a:ext cx="2712856" cy="18085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290" y="5638648"/>
            <a:ext cx="1829028" cy="1219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4291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0"/>
            <a:ext cx="9036496" cy="6771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ВЗЯТЬ 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СОБОЙ В ЛАГЕРЬ. </a:t>
            </a:r>
            <a:endParaRPr lang="ru-RU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dirty="0" smtClean="0"/>
              <a:t>Средства </a:t>
            </a:r>
            <a:r>
              <a:rPr lang="ru-RU" dirty="0"/>
              <a:t>гигиены: Зубную </a:t>
            </a:r>
            <a:r>
              <a:rPr lang="ru-RU" dirty="0" smtClean="0"/>
              <a:t>щётку (в футляре), зубную пасту</a:t>
            </a:r>
            <a:r>
              <a:rPr lang="ru-RU" dirty="0"/>
              <a:t>, шампунь, мыло в мыльнице, туалетную бумагу, </a:t>
            </a:r>
            <a:r>
              <a:rPr lang="ru-RU" dirty="0" smtClean="0"/>
              <a:t>расчёску</a:t>
            </a:r>
            <a:r>
              <a:rPr lang="ru-RU" dirty="0"/>
              <a:t>, маникюрные ножницы. </a:t>
            </a:r>
            <a:r>
              <a:rPr lang="ru-RU" dirty="0" smtClean="0"/>
              <a:t>Полотенца </a:t>
            </a:r>
          </a:p>
          <a:p>
            <a:pPr lvl="0"/>
            <a:r>
              <a:rPr lang="ru-RU" dirty="0" smtClean="0"/>
              <a:t>ОДЕЖДА </a:t>
            </a:r>
            <a:endParaRPr lang="ru-RU" dirty="0"/>
          </a:p>
          <a:p>
            <a:pPr lvl="1"/>
            <a:r>
              <a:rPr lang="ru-RU" dirty="0" smtClean="0"/>
              <a:t>Военно полевая форма одежды установленного образца (магазин </a:t>
            </a:r>
            <a:r>
              <a:rPr lang="ru-RU" dirty="0" err="1" smtClean="0"/>
              <a:t>Кадетство</a:t>
            </a:r>
            <a:r>
              <a:rPr lang="ru-RU" dirty="0" smtClean="0"/>
              <a:t>) </a:t>
            </a:r>
            <a:r>
              <a:rPr lang="ru-RU" dirty="0" smtClean="0"/>
              <a:t> Маскхалат, Булатова </a:t>
            </a:r>
            <a:r>
              <a:rPr lang="ru-RU" dirty="0" smtClean="0"/>
              <a:t>5</a:t>
            </a:r>
            <a:r>
              <a:rPr lang="ru-RU" dirty="0" smtClean="0"/>
              <a:t>. (пиксель</a:t>
            </a:r>
            <a:r>
              <a:rPr lang="ru-RU" smtClean="0"/>
              <a:t>, флора)</a:t>
            </a:r>
            <a:endParaRPr lang="ru-RU" dirty="0" smtClean="0"/>
          </a:p>
          <a:p>
            <a:pPr lvl="1"/>
            <a:r>
              <a:rPr lang="ru-RU" dirty="0" smtClean="0"/>
              <a:t>Майки </a:t>
            </a:r>
            <a:r>
              <a:rPr lang="ru-RU" dirty="0"/>
              <a:t>— минимум </a:t>
            </a:r>
            <a:r>
              <a:rPr lang="ru-RU" dirty="0" smtClean="0"/>
              <a:t>2шт</a:t>
            </a:r>
            <a:r>
              <a:rPr lang="ru-RU" dirty="0"/>
              <a:t>. Одна майка должна быть </a:t>
            </a:r>
            <a:r>
              <a:rPr lang="ru-RU" dirty="0" smtClean="0"/>
              <a:t>военной(для мероприятий) </a:t>
            </a:r>
            <a:endParaRPr lang="ru-RU" dirty="0"/>
          </a:p>
          <a:p>
            <a:pPr lvl="1"/>
            <a:r>
              <a:rPr lang="ru-RU" dirty="0" smtClean="0"/>
              <a:t>Трусы-4 шт</a:t>
            </a:r>
            <a:r>
              <a:rPr lang="ru-RU" dirty="0"/>
              <a:t>. </a:t>
            </a:r>
            <a:endParaRPr lang="ru-RU" dirty="0" smtClean="0"/>
          </a:p>
          <a:p>
            <a:pPr lvl="1"/>
            <a:r>
              <a:rPr lang="ru-RU" dirty="0" smtClean="0"/>
              <a:t>Носки </a:t>
            </a:r>
            <a:r>
              <a:rPr lang="ru-RU" dirty="0"/>
              <a:t>-3-4 пары. </a:t>
            </a:r>
          </a:p>
          <a:p>
            <a:pPr lvl="1"/>
            <a:r>
              <a:rPr lang="ru-RU" dirty="0" smtClean="0"/>
              <a:t>Брюки</a:t>
            </a:r>
            <a:r>
              <a:rPr lang="ru-RU" dirty="0"/>
              <a:t>, спортивный костюм, кофту — в холодную погоду. </a:t>
            </a:r>
          </a:p>
          <a:p>
            <a:pPr lvl="0"/>
            <a:r>
              <a:rPr lang="ru-RU" dirty="0" smtClean="0"/>
              <a:t>ОБУВЬ </a:t>
            </a:r>
            <a:endParaRPr lang="ru-RU" dirty="0"/>
          </a:p>
          <a:p>
            <a:pPr lvl="1"/>
            <a:r>
              <a:rPr lang="ru-RU" dirty="0" err="1" smtClean="0"/>
              <a:t>Берцы</a:t>
            </a:r>
            <a:r>
              <a:rPr lang="ru-RU" dirty="0" smtClean="0"/>
              <a:t> или полу ботинки</a:t>
            </a:r>
          </a:p>
          <a:p>
            <a:pPr lvl="1"/>
            <a:r>
              <a:rPr lang="ru-RU" dirty="0" smtClean="0"/>
              <a:t>Сланцы</a:t>
            </a:r>
            <a:r>
              <a:rPr lang="ru-RU" dirty="0"/>
              <a:t>, </a:t>
            </a:r>
            <a:r>
              <a:rPr lang="ru-RU" dirty="0" smtClean="0"/>
              <a:t>кроссовки </a:t>
            </a:r>
            <a:r>
              <a:rPr lang="ru-RU" dirty="0"/>
              <a:t>обязательно (для спортивных игр и для </a:t>
            </a:r>
            <a:r>
              <a:rPr lang="ru-RU" dirty="0" smtClean="0"/>
              <a:t>похода, </a:t>
            </a:r>
            <a:r>
              <a:rPr lang="ru-RU" dirty="0"/>
              <a:t>а также в холодную погоду) </a:t>
            </a:r>
          </a:p>
          <a:p>
            <a:pPr lvl="0"/>
            <a:r>
              <a:rPr lang="ru-RU" dirty="0" smtClean="0"/>
              <a:t>Непромокаемая куртка или  </a:t>
            </a:r>
            <a:r>
              <a:rPr lang="ru-RU" dirty="0"/>
              <a:t>плащ. </a:t>
            </a:r>
          </a:p>
          <a:p>
            <a:pPr lvl="0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Лекарства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никаких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есть врачи. </a:t>
            </a:r>
            <a:r>
              <a:rPr lang="ru-RU" dirty="0"/>
              <a:t>Если необходимо принятие лекарства, то поставить в известность врача лагеря при приеме лагерем ребенка. </a:t>
            </a:r>
            <a:endParaRPr lang="ru-RU" dirty="0" smtClean="0"/>
          </a:p>
          <a:p>
            <a:pPr lvl="0"/>
            <a:r>
              <a:rPr lang="ru-RU" dirty="0" smtClean="0"/>
              <a:t>Из </a:t>
            </a:r>
            <a:r>
              <a:rPr lang="ru-RU" dirty="0"/>
              <a:t>не требующего разрешения - можно лейкопластырь, ушные ватные палочки, аскорбинку, детский крем, </a:t>
            </a:r>
          </a:p>
          <a:p>
            <a:pPr lvl="0"/>
            <a:r>
              <a:rPr lang="ru-RU" b="1" dirty="0"/>
              <a:t>ДЕНЬГИ </a:t>
            </a:r>
            <a:r>
              <a:rPr lang="ru-RU" b="1" dirty="0" smtClean="0"/>
              <a:t>с собой не нужны! </a:t>
            </a:r>
            <a:endParaRPr lang="ru-RU" b="1" dirty="0"/>
          </a:p>
          <a:p>
            <a:pPr lvl="0"/>
            <a:r>
              <a:rPr lang="ru-RU" dirty="0"/>
              <a:t>Настольные игры, альбом, раскраску, карандаши, журналы, книгу, </a:t>
            </a:r>
            <a:r>
              <a:rPr lang="ru-RU" dirty="0" smtClean="0"/>
              <a:t> </a:t>
            </a:r>
            <a:r>
              <a:rPr lang="ru-RU" dirty="0"/>
              <a:t>лото, </a:t>
            </a:r>
            <a:r>
              <a:rPr lang="ru-RU" dirty="0" smtClean="0"/>
              <a:t>( </a:t>
            </a:r>
            <a:r>
              <a:rPr lang="ru-RU" dirty="0"/>
              <a:t>по желанию) </a:t>
            </a:r>
            <a:r>
              <a:rPr lang="ru-RU" dirty="0" smtClean="0"/>
              <a:t>Головной убор установленного образца. </a:t>
            </a:r>
          </a:p>
          <a:p>
            <a:pPr lvl="0"/>
            <a:r>
              <a:rPr lang="ru-RU" dirty="0" smtClean="0"/>
              <a:t>Нитки и иголки</a:t>
            </a:r>
          </a:p>
          <a:p>
            <a:pPr lvl="0"/>
            <a:r>
              <a:rPr lang="ru-RU" dirty="0" smtClean="0"/>
              <a:t>Подшивочный материал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207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06" y="332656"/>
            <a:ext cx="9144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НЕ БРАТЬ </a:t>
            </a:r>
          </a:p>
          <a:p>
            <a:pPr lvl="0"/>
            <a:r>
              <a:rPr lang="ru-RU" sz="2000" dirty="0"/>
              <a:t>Не желательно брать вещи: </a:t>
            </a:r>
          </a:p>
          <a:p>
            <a:pPr lvl="1"/>
            <a:r>
              <a:rPr lang="ru-RU" sz="2000" dirty="0"/>
              <a:t>слишком тяжелые </a:t>
            </a:r>
          </a:p>
          <a:p>
            <a:pPr lvl="1"/>
            <a:r>
              <a:rPr lang="ru-RU" sz="2000" dirty="0"/>
              <a:t>хрупкие; </a:t>
            </a:r>
          </a:p>
          <a:p>
            <a:pPr lvl="1"/>
            <a:r>
              <a:rPr lang="ru-RU" sz="2000" dirty="0" smtClean="0"/>
              <a:t>парфюмерию </a:t>
            </a:r>
            <a:r>
              <a:rPr lang="ru-RU" sz="2000" dirty="0"/>
              <a:t>в стеклянном флаконе </a:t>
            </a:r>
            <a:r>
              <a:rPr lang="ru-RU" sz="2000" dirty="0" smtClean="0"/>
              <a:t>(разобьётся); </a:t>
            </a:r>
            <a:endParaRPr lang="ru-RU" sz="2000" dirty="0"/>
          </a:p>
          <a:p>
            <a:pPr lvl="1"/>
            <a:r>
              <a:rPr lang="ru-RU" sz="2000" dirty="0" smtClean="0"/>
              <a:t>Мобильные телефоны </a:t>
            </a:r>
            <a:r>
              <a:rPr lang="ru-RU" sz="2000" dirty="0"/>
              <a:t>со множеством игр – дети часто с ними возятся и теряют; </a:t>
            </a:r>
          </a:p>
          <a:p>
            <a:pPr lvl="1"/>
            <a:r>
              <a:rPr lang="ru-RU" sz="2000" dirty="0"/>
              <a:t>пышные мочалки – они не высыхают; </a:t>
            </a:r>
          </a:p>
          <a:p>
            <a:pPr lvl="1"/>
            <a:r>
              <a:rPr lang="ru-RU" sz="2000" dirty="0" smtClean="0"/>
              <a:t>бумажники</a:t>
            </a:r>
            <a:r>
              <a:rPr lang="ru-RU" sz="2000" dirty="0"/>
              <a:t>. </a:t>
            </a:r>
          </a:p>
          <a:p>
            <a:pPr lvl="0"/>
            <a:r>
              <a:rPr lang="ru-RU" sz="2000" b="1" dirty="0" smtClean="0"/>
              <a:t>ЗАПРЕЩЕНО БРАТЬ: </a:t>
            </a:r>
          </a:p>
          <a:p>
            <a:pPr lvl="1"/>
            <a:r>
              <a:rPr lang="ru-RU" sz="2000" dirty="0" smtClean="0"/>
              <a:t>дорогостоящие </a:t>
            </a:r>
            <a:r>
              <a:rPr lang="ru-RU" sz="2000" dirty="0"/>
              <a:t>вещи (ювелирные изделия, дорогую аппаратуру); </a:t>
            </a:r>
          </a:p>
          <a:p>
            <a:pPr lvl="1"/>
            <a:r>
              <a:rPr lang="ru-RU" sz="2000" dirty="0"/>
              <a:t>скоропортящиеся продукты; </a:t>
            </a:r>
          </a:p>
          <a:p>
            <a:pPr lvl="1"/>
            <a:r>
              <a:rPr lang="ru-RU" sz="2000" dirty="0"/>
              <a:t>спички, зажигалки, свечи, пиротехнические средства; </a:t>
            </a:r>
          </a:p>
          <a:p>
            <a:pPr lvl="1"/>
            <a:r>
              <a:rPr lang="ru-RU" sz="2000" dirty="0"/>
              <a:t>электронагревательные приборы; </a:t>
            </a:r>
          </a:p>
          <a:p>
            <a:pPr lvl="1"/>
            <a:r>
              <a:rPr lang="ru-RU" sz="2000" dirty="0"/>
              <a:t>сигареты, спиртные напитки; </a:t>
            </a:r>
          </a:p>
          <a:p>
            <a:pPr lvl="1"/>
            <a:r>
              <a:rPr lang="ru-RU" sz="2000" dirty="0"/>
              <a:t>режущие и колющие предметы (опасные ножницы, ножи, спицы, рабочий инструмент); </a:t>
            </a:r>
          </a:p>
          <a:p>
            <a:pPr lvl="1"/>
            <a:r>
              <a:rPr lang="ru-RU" sz="2000" dirty="0"/>
              <a:t>наркотические средства и транквилизаторы, сильнодействующие лекарства (если есть необходимость, их передают врачу). </a:t>
            </a:r>
          </a:p>
        </p:txBody>
      </p:sp>
    </p:spTree>
    <p:extLst>
      <p:ext uri="{BB962C8B-B14F-4D97-AF65-F5344CB8AC3E}">
        <p14:creationId xmlns:p14="http://schemas.microsoft.com/office/powerpoint/2010/main" val="33903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5845"/>
            <a:ext cx="896448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В лагере категорически запрещается:</a:t>
            </a:r>
            <a:endParaRPr lang="ru-RU" dirty="0"/>
          </a:p>
          <a:p>
            <a:pPr lvl="0"/>
            <a:r>
              <a:rPr lang="ru-RU" dirty="0"/>
              <a:t>Нарушать установленный распорядок дня и создавать ситуации, ведущие к подобным нарушениям других участников программы.</a:t>
            </a:r>
          </a:p>
          <a:p>
            <a:pPr lvl="0"/>
            <a:r>
              <a:rPr lang="ru-RU" dirty="0"/>
              <a:t>Покидать самовольно территорию лагеря.</a:t>
            </a:r>
          </a:p>
          <a:p>
            <a:pPr lvl="0"/>
            <a:r>
              <a:rPr lang="ru-RU" dirty="0" smtClean="0"/>
              <a:t>Самостоятельное купание за пределами лагеря, купание </a:t>
            </a:r>
            <a:r>
              <a:rPr lang="ru-RU" dirty="0"/>
              <a:t>в неустановленное время и без сопровождения педагога.</a:t>
            </a:r>
          </a:p>
          <a:p>
            <a:pPr lvl="0"/>
            <a:r>
              <a:rPr lang="ru-RU" dirty="0"/>
              <a:t>Во время прогулок и мероприятий оставлять свою группу без разрешения сопровождающего лица.</a:t>
            </a:r>
          </a:p>
          <a:p>
            <a:pPr lvl="0"/>
            <a:r>
              <a:rPr lang="ru-RU" dirty="0"/>
              <a:t>Употреблять и или хранить спиртные напитки, наркотики, табачные изделия, иметь при себе спички и зажигалки.</a:t>
            </a:r>
          </a:p>
          <a:p>
            <a:pPr lvl="0"/>
            <a:r>
              <a:rPr lang="ru-RU" dirty="0"/>
              <a:t>Употреблять самостоятельно или передавать другим детям для употребления  лекарственные средства и медицинские препараты без согласования с врачом.</a:t>
            </a:r>
          </a:p>
          <a:p>
            <a:pPr lvl="0"/>
            <a:r>
              <a:rPr lang="ru-RU" dirty="0"/>
              <a:t>Находиться вне своего </a:t>
            </a:r>
            <a:r>
              <a:rPr lang="ru-RU" dirty="0" smtClean="0"/>
              <a:t>корпуса </a:t>
            </a:r>
            <a:r>
              <a:rPr lang="ru-RU" dirty="0"/>
              <a:t>после отбоя.</a:t>
            </a:r>
          </a:p>
          <a:p>
            <a:pPr lvl="0"/>
            <a:r>
              <a:rPr lang="ru-RU" dirty="0"/>
              <a:t>Шуметь после отбоя и во время, отведенное для отдыха. </a:t>
            </a:r>
          </a:p>
          <a:p>
            <a:pPr lvl="0"/>
            <a:r>
              <a:rPr lang="ru-RU" dirty="0"/>
              <a:t>Подвергать риску свою жизнь и жизнь своих товарищей.</a:t>
            </a:r>
          </a:p>
          <a:p>
            <a:pPr lvl="0"/>
            <a:r>
              <a:rPr lang="ru-RU" dirty="0"/>
              <a:t>Совершать действия, наносящие вред своему здоровью и здоровью окружающих.</a:t>
            </a:r>
          </a:p>
          <a:p>
            <a:pPr lvl="0"/>
            <a:r>
              <a:rPr lang="ru-RU" dirty="0"/>
              <a:t>Наносить ущерб имуществу лагеря, т.е. портить и ломать мебель, оборудование и помещения.</a:t>
            </a:r>
          </a:p>
          <a:p>
            <a:pPr lvl="0"/>
            <a:r>
              <a:rPr lang="ru-RU" dirty="0"/>
              <a:t>Оскорблять, унижать, наносить ущерб здоровью товарищей, педагогов и сотрудников лагеря.</a:t>
            </a:r>
          </a:p>
          <a:p>
            <a:pPr lvl="0"/>
            <a:r>
              <a:rPr lang="ru-RU" dirty="0"/>
              <a:t>Нарушать правила противопожарной безопасности.</a:t>
            </a:r>
          </a:p>
          <a:p>
            <a:pPr lvl="0"/>
            <a:r>
              <a:rPr lang="ru-RU" dirty="0"/>
              <a:t>Участвовать в любых азартных играх на деньги.</a:t>
            </a:r>
          </a:p>
        </p:txBody>
      </p:sp>
    </p:spTree>
    <p:extLst>
      <p:ext uri="{BB962C8B-B14F-4D97-AF65-F5344CB8AC3E}">
        <p14:creationId xmlns:p14="http://schemas.microsoft.com/office/powerpoint/2010/main" val="3254385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335846"/>
            <a:ext cx="88569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Основной целью настоящей программы является создание комплексных условий для становления гражданско-патриотического сознания подрастающего поколения, воспитание верности Отечеству, формирование готовности к выполнению конституционных обязанностей.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Обеспечить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практическое закрепление знаний, умений, навыков, полученных при изучении школьного курса «Основы безопасности жизнедеятельности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«Основы военной службы» и на занятиях по внеурочной деятельности.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Организовать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систему оздоровительных мероприятий, повышающих уровень физического развития подростков;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умения и навыки здорового образа жизни;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Способствовать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развитию морально-психологической устойчивости в нестандартных ситуациях.</a:t>
            </a:r>
          </a:p>
        </p:txBody>
      </p:sp>
      <p:pic>
        <p:nvPicPr>
          <p:cNvPr id="3" name="Picture 4" descr="http://sdp-gh.ru/wp-content/uploads/2014/10/e8j50nlfbogugE-300x3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4306164"/>
            <a:ext cx="3456385" cy="2551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sdp-gh.ru/wp-content/uploads/2015/01/VEkHQprSAFQ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669" y="4306164"/>
            <a:ext cx="3824588" cy="2551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245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6469"/>
            <a:ext cx="9036496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Причины, по которым ребенок отчисляется из лагеря: 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1. Грубое нарушение мер собственной безопасности, самовольный уход с территории лагеря или из корпуса после </a:t>
            </a:r>
            <a:r>
              <a:rPr lang="ru-RU" sz="2000" b="1" dirty="0" smtClean="0">
                <a:solidFill>
                  <a:srgbClr val="FF0000"/>
                </a:solidFill>
              </a:rPr>
              <a:t>отбоя; </a:t>
            </a:r>
            <a:endParaRPr lang="ru-RU" sz="2000" b="1" dirty="0">
              <a:solidFill>
                <a:srgbClr val="FF0000"/>
              </a:solidFill>
            </a:endParaRPr>
          </a:p>
          <a:p>
            <a:r>
              <a:rPr lang="ru-RU" sz="2000" b="1" dirty="0">
                <a:solidFill>
                  <a:srgbClr val="FF0000"/>
                </a:solidFill>
              </a:rPr>
              <a:t>2. Вымогательство, угрозы, кражи, нанесение грубого морального или физического воздействия по отношению к другим детям, материального ущерба лагерю, грубое невыполнение распорядка дня; 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3. Употребление спиртных напитков, наркотиков, курение; </a:t>
            </a:r>
          </a:p>
          <a:p>
            <a:r>
              <a:rPr lang="ru-RU" sz="2000" b="1" dirty="0">
                <a:solidFill>
                  <a:srgbClr val="FF0000"/>
                </a:solidFill>
              </a:rPr>
              <a:t>4. Обнаружение у ребенка медицинских противопоказаний к пребыванию в лагере. </a:t>
            </a:r>
          </a:p>
        </p:txBody>
      </p:sp>
      <p:pic>
        <p:nvPicPr>
          <p:cNvPr id="6146" name="Picture 2" descr="C:\Users\Татарёнок\Pictures\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825" y="4091379"/>
            <a:ext cx="5164359" cy="2766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98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204864"/>
            <a:ext cx="8686800" cy="841248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/>
              <a:t>Родительский день</a:t>
            </a:r>
            <a:br>
              <a:rPr lang="ru-RU" sz="5400" dirty="0" smtClean="0"/>
            </a:br>
            <a:r>
              <a:rPr lang="ru-RU" sz="5400" dirty="0" smtClean="0"/>
              <a:t>18 июня (воскресенье)</a:t>
            </a:r>
            <a:br>
              <a:rPr lang="ru-RU" sz="5400" dirty="0" smtClean="0"/>
            </a:br>
            <a:r>
              <a:rPr lang="ru-RU" sz="5400" dirty="0" smtClean="0"/>
              <a:t>с 10.00 до 18.00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1527084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140968"/>
            <a:ext cx="8686800" cy="841248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FF0000"/>
                </a:solidFill>
                <a:effectLst>
                  <a:outerShdw blurRad="50800" algn="tl">
                    <a:srgbClr val="000000"/>
                  </a:outerShdw>
                </a:effectLst>
              </a:rPr>
              <a:t>Перечень продуктов, запрещенных санитарными службами для передачи детям в условиях загородного лагеря:</a:t>
            </a:r>
            <a:r>
              <a:rPr lang="ru-RU" sz="2400" dirty="0">
                <a:solidFill>
                  <a:srgbClr val="FF0000"/>
                </a:solidFill>
                <a:effectLst/>
              </a:rPr>
              <a:t/>
            </a:r>
            <a:br>
              <a:rPr lang="ru-RU" sz="2400" dirty="0">
                <a:solidFill>
                  <a:srgbClr val="FF0000"/>
                </a:solidFill>
                <a:effectLst/>
              </a:rPr>
            </a:br>
            <a:r>
              <a:rPr lang="ru-RU" sz="2400" dirty="0">
                <a:effectLst/>
              </a:rPr>
              <a:t>газированные напитки (кроме минеральной воды); </a:t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>пирожные, торты (любые изделия с кремом или наполнителем); </a:t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>сухарики, чипсы; </a:t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>молочные продукты; </a:t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>птица-рыба-мясо, любые копчености, колбаса и т.д.; </a:t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>приготовленную пищу (домашнюю, купленную в кулинарии) - салаты, соленья, супы, котлеты, пироги, пельмени и т.д.; </a:t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>консервы; </a:t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>грибы; </a:t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>ягоды, цитрусовые; </a:t>
            </a:r>
            <a:br>
              <a:rPr lang="ru-RU" sz="2400" dirty="0">
                <a:effectLst/>
              </a:rPr>
            </a:br>
            <a:r>
              <a:rPr lang="ru-RU" sz="2400" dirty="0">
                <a:effectLst/>
              </a:rPr>
              <a:t>супы, пюре, лапша быстрого приготовления. 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24348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068960"/>
            <a:ext cx="8686800" cy="84124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из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продуктов детям можно привозить:</a:t>
            </a:r>
            <a:r>
              <a:rPr lang="ru-RU" dirty="0">
                <a:solidFill>
                  <a:srgbClr val="FF0000"/>
                </a:solidFill>
                <a:effectLst/>
              </a:rPr>
              <a:t/>
            </a:r>
            <a:br>
              <a:rPr lang="ru-RU" dirty="0">
                <a:solidFill>
                  <a:srgbClr val="FF0000"/>
                </a:solidFill>
                <a:effectLst/>
              </a:rPr>
            </a:br>
            <a:r>
              <a:rPr lang="ru-RU" dirty="0">
                <a:effectLst/>
              </a:rPr>
              <a:t>Сухое печенье, пряники, 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сухари</a:t>
            </a:r>
            <a:r>
              <a:rPr lang="ru-RU" dirty="0">
                <a:effectLst/>
              </a:rPr>
              <a:t>, вафли. </a:t>
            </a:r>
            <a:br>
              <a:rPr lang="ru-RU" dirty="0">
                <a:effectLst/>
              </a:rPr>
            </a:br>
            <a:r>
              <a:rPr lang="ru-RU" dirty="0">
                <a:effectLst/>
              </a:rPr>
              <a:t>Минеральную воду, лимонады и соки в маленькой упаковке (0,2 и 0,33 л). </a:t>
            </a:r>
            <a:br>
              <a:rPr lang="ru-RU" dirty="0">
                <a:effectLst/>
              </a:rPr>
            </a:br>
            <a:r>
              <a:rPr lang="ru-RU" dirty="0">
                <a:effectLst/>
              </a:rPr>
              <a:t>Конфеты карамельные, жевательные, леденцы. </a:t>
            </a:r>
            <a:br>
              <a:rPr lang="ru-RU" dirty="0">
                <a:effectLst/>
              </a:rPr>
            </a:br>
            <a:r>
              <a:rPr lang="ru-RU" dirty="0">
                <a:effectLst/>
              </a:rPr>
              <a:t>Фрукты, </a:t>
            </a:r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свежие </a:t>
            </a:r>
            <a:r>
              <a:rPr lang="ru-RU" dirty="0">
                <a:effectLst/>
              </a:rPr>
              <a:t>огурцы и помидоры (в небольших количествах и мытые). </a:t>
            </a:r>
            <a:br>
              <a:rPr lang="ru-RU" dirty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60272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Zcy;&amp;iecy;&amp;lcy;&amp;iecy;&amp;ncy;&amp;ycy;&amp;iecy; &amp;kcy;&amp;acy;&amp;ncy;&amp;icy;&amp;kcy;&amp;ucy;&amp;lcy;&amp;ycy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4" y="53046"/>
            <a:ext cx="8928992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90264" y="3105835"/>
            <a:ext cx="8802216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Начало лагерного сбора 10 июня </a:t>
            </a:r>
            <a:r>
              <a:rPr lang="ru-RU" sz="32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2017 года</a:t>
            </a:r>
          </a:p>
          <a:p>
            <a:endParaRPr lang="ru-RU" sz="32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Окончание лагерного сбора </a:t>
            </a:r>
            <a:r>
              <a:rPr lang="ru-RU" sz="32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27 </a:t>
            </a:r>
            <a:r>
              <a:rPr lang="ru-RU" sz="32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июня </a:t>
            </a:r>
            <a:r>
              <a:rPr lang="ru-RU" sz="32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sz="32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года</a:t>
            </a:r>
          </a:p>
          <a:p>
            <a:pPr algn="just"/>
            <a:endParaRPr lang="ru-RU" sz="28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8526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3731" y="188640"/>
            <a:ext cx="880854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4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Сборы для выезда в лагерь  </a:t>
            </a:r>
          </a:p>
          <a:p>
            <a:pPr algn="just"/>
            <a:r>
              <a:rPr lang="ru-RU" sz="44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8.00 10 июня 2017 года на территории кадетской-школы </a:t>
            </a:r>
          </a:p>
        </p:txBody>
      </p:sp>
      <p:pic>
        <p:nvPicPr>
          <p:cNvPr id="1026" name="Picture 2" descr="http://im6-tub-ru.yandex.net/i?id=111158795-39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636912"/>
            <a:ext cx="6408712" cy="390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10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8903" y="442407"/>
            <a:ext cx="880854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0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территории кадетской-школы интернат будут установлены столы для каждого взвода. Прибывшие должны пройти регистрацию и сдать необходимые документы</a:t>
            </a:r>
          </a:p>
          <a:p>
            <a:pPr algn="just"/>
            <a:endParaRPr lang="ru-RU" sz="4000" b="1" dirty="0" smtClean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33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0"/>
            <a:ext cx="8808545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Перечень документов в лагерь «СТАЛКЕР» </a:t>
            </a:r>
            <a:endParaRPr lang="ru-RU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Договор.</a:t>
            </a:r>
          </a:p>
          <a:p>
            <a:pPr marL="742950" lvl="0" indent="-742950">
              <a:buFont typeface="+mj-lt"/>
              <a:buAutoNum type="arabicPeriod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Копия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свидетельства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рождении или паспорта </a:t>
            </a:r>
          </a:p>
          <a:p>
            <a:pPr marL="742950" lvl="0" indent="-742950">
              <a:buFont typeface="+mj-lt"/>
              <a:buAutoNum type="arabicPeriod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Справка по форме 079/у (выписка о прививках); </a:t>
            </a:r>
          </a:p>
          <a:p>
            <a:pPr marL="742950" lvl="0" indent="-742950">
              <a:buFont typeface="+mj-lt"/>
              <a:buAutoNum type="arabicPeriod"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Справка об отсутствии контактов с инфекционными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заболеваниями (за три дня до отправки); </a:t>
            </a:r>
          </a:p>
          <a:p>
            <a:pPr marL="742950" lvl="0" indent="-742950">
              <a:buFont typeface="+mj-lt"/>
              <a:buAutoNum type="arabicPeriod"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Копия медицинского страхового полиса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742950" lvl="0" indent="-742950">
              <a:buFont typeface="+mj-lt"/>
              <a:buAutoNum type="arabicPeriod"/>
            </a:pP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Флюрография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для старшеклассников.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06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Лагерь Сталкер 2015\22. Страйкболл23.06.15\DSC_05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323" y="603061"/>
            <a:ext cx="3730519" cy="24870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:\Лагерь Сталкер 2015\22. Страйкболл23.06.15\DSC_06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668506"/>
            <a:ext cx="3504597" cy="23363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F:\Лагерь Сталкер 2015\22. Страйкболл23.06.15\DSC_06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369" y="3083586"/>
            <a:ext cx="3384376" cy="22562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F:\Лагерь Сталкер 2015\22. Страйкболл23.06.15\DSC_06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7" y="4437150"/>
            <a:ext cx="3631275" cy="24208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F:\Лагерь Сталкер 2015\22. Страйкболл23.06.15\DSC_069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325" y="2996952"/>
            <a:ext cx="3644280" cy="24295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F:\Лагерь Сталкер 2015\22. Страйкболл23.06.15\DSC_057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0" y="692696"/>
            <a:ext cx="4055214" cy="27034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25152" y="98079"/>
            <a:ext cx="5742982" cy="46166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ТАКТИЧЕСКАЯ ИГРА В СТРАЙКБОЛ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63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83231" y="300636"/>
            <a:ext cx="8181257" cy="680092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ПеЙнтболл</a:t>
            </a:r>
            <a:endParaRPr lang="ru-RU" sz="32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63" y="1168858"/>
            <a:ext cx="3138518" cy="2092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664" y="985531"/>
            <a:ext cx="3413509" cy="2275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042008"/>
            <a:ext cx="2708111" cy="18054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Татарёнок\Desktop\Лагерь Сталкер 2015 (остальные фото)\30. Пеинт бол 26.06.15\DSC_016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221088"/>
            <a:ext cx="3311352" cy="22075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Татарёнок\Desktop\Лагерь Сталкер 2015 (остальные фото)\30. Пеинт бол 26.06.15\DSC_027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716" y="3429000"/>
            <a:ext cx="4000500" cy="2667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Татарёнок\Desktop\Лагерь Сталкер 2015 (остальные фото)\30. Пеинт бол 26.06.15\DSC_028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1751" y="4005064"/>
            <a:ext cx="3187369" cy="21249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6736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0" t="2363" r="38576" b="22038"/>
          <a:stretch/>
        </p:blipFill>
        <p:spPr>
          <a:xfrm>
            <a:off x="185720" y="910954"/>
            <a:ext cx="2555776" cy="28201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899592" y="116632"/>
            <a:ext cx="6999096" cy="830997"/>
          </a:xfrm>
          <a:prstGeom prst="rect">
            <a:avLst/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КОМПЛЕКСНАЯ ТАКТИКО-СПЕЦИАЛЬНАЯ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«ТРОПА РАЗВЕДЧИКА» 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609" y="976973"/>
            <a:ext cx="4284391" cy="28562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1" t="7476" r="41339"/>
          <a:stretch/>
        </p:blipFill>
        <p:spPr>
          <a:xfrm>
            <a:off x="3196265" y="1172239"/>
            <a:ext cx="2306190" cy="45160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158" y="4464114"/>
            <a:ext cx="3590830" cy="23938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057844"/>
            <a:ext cx="4200235" cy="2800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69" y="2860267"/>
            <a:ext cx="3421388" cy="2280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443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2128</TotalTime>
  <Words>818</Words>
  <Application>Microsoft Office PowerPoint</Application>
  <PresentationFormat>Экран (4:3)</PresentationFormat>
  <Paragraphs>93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Franklin Gothic Book</vt:lpstr>
      <vt:lpstr>Franklin Gothic Medium</vt:lpstr>
      <vt:lpstr>Times New Roman</vt:lpstr>
      <vt:lpstr>Wingdings 2</vt:lpstr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Родительский день 18 июня (воскресенье) с 10.00 до 18.00</vt:lpstr>
      <vt:lpstr>Перечень продуктов, запрещенных санитарными службами для передачи детям в условиях загородного лагеря: газированные напитки (кроме минеральной воды);  пирожные, торты (любые изделия с кремом или наполнителем);  сухарики, чипсы;  молочные продукты;  птица-рыба-мясо, любые копчености, колбаса и т.д.;  приготовленную пищу (домашнюю, купленную в кулинарии) - салаты, соленья, супы, котлеты, пироги, пельмени и т.д.;  консервы;  грибы;  ягоды, цитрусовые;  супы, пюре, лапша быстрого приготовления.  </vt:lpstr>
      <vt:lpstr>из продуктов детям можно привозить: Сухое печенье, пряники,  сухари, вафли.  Минеральную воду, лимонады и соки в маленькой упаковке (0,2 и 0,33 л).  Конфеты карамельные, жевательные, леденцы.  Фрукты,  свежие огурцы и помидоры (в небольших количествах и мытые).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Татарёнок</dc:creator>
  <cp:lastModifiedBy>Ильшат</cp:lastModifiedBy>
  <cp:revision>34</cp:revision>
  <dcterms:created xsi:type="dcterms:W3CDTF">2015-10-17T09:18:09Z</dcterms:created>
  <dcterms:modified xsi:type="dcterms:W3CDTF">2017-05-24T10:50:01Z</dcterms:modified>
</cp:coreProperties>
</file>